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5" r:id="rId1"/>
  </p:sldMasterIdLst>
  <p:notesMasterIdLst>
    <p:notesMasterId r:id="rId19"/>
  </p:notesMasterIdLst>
  <p:sldIdLst>
    <p:sldId id="287" r:id="rId2"/>
    <p:sldId id="289" r:id="rId3"/>
    <p:sldId id="291" r:id="rId4"/>
    <p:sldId id="302" r:id="rId5"/>
    <p:sldId id="301" r:id="rId6"/>
    <p:sldId id="292" r:id="rId7"/>
    <p:sldId id="293" r:id="rId8"/>
    <p:sldId id="295" r:id="rId9"/>
    <p:sldId id="303" r:id="rId10"/>
    <p:sldId id="300" r:id="rId11"/>
    <p:sldId id="306" r:id="rId12"/>
    <p:sldId id="299" r:id="rId13"/>
    <p:sldId id="298" r:id="rId14"/>
    <p:sldId id="304" r:id="rId15"/>
    <p:sldId id="307" r:id="rId16"/>
    <p:sldId id="305" r:id="rId17"/>
    <p:sldId id="30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orient="horz" pos="2260" userDrawn="1">
          <p15:clr>
            <a:srgbClr val="A4A3A4"/>
          </p15:clr>
        </p15:guide>
        <p15:guide id="3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UKU" initials="M" lastIdx="1" clrIdx="0">
    <p:extLst>
      <p:ext uri="{19B8F6BF-5375-455C-9EA6-DF929625EA0E}">
        <p15:presenceInfo xmlns="" xmlns:p15="http://schemas.microsoft.com/office/powerpoint/2012/main" userId="MARUKU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9136" autoAdjust="0"/>
    <p:restoredTop sz="81295" autoAdjust="0"/>
  </p:normalViewPr>
  <p:slideViewPr>
    <p:cSldViewPr snapToGrid="0">
      <p:cViewPr>
        <p:scale>
          <a:sx n="55" d="100"/>
          <a:sy n="55" d="100"/>
        </p:scale>
        <p:origin x="-667" y="-168"/>
      </p:cViewPr>
      <p:guideLst>
        <p:guide orient="horz" pos="2160"/>
        <p:guide orient="horz" pos="2260"/>
        <p:guide pos="3840"/>
      </p:guideLst>
    </p:cSldViewPr>
  </p:slideViewPr>
  <p:outlineViewPr>
    <p:cViewPr>
      <p:scale>
        <a:sx n="33" d="100"/>
        <a:sy n="33" d="100"/>
      </p:scale>
      <p:origin x="250" y="293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05E5CE-88BA-4279-A4A2-A246E40B01D3}" type="datetimeFigureOut">
              <a:rPr lang="en-US" smtClean="0"/>
              <a:pPr/>
              <a:t>10/31/2019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D9A2E8-B582-478A-AC21-C5298C3259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8176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kidshealth.org/en/parents/adhd-school.html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ADHD stands for attention deficit hyperactivity disorder. It is a medical condition. A person with ADHD has differences in brain development and brain activity that affect attention, the ability to sit still, and self-control. ADHD can affect a child at </a:t>
            </a:r>
            <a:r>
              <a:rPr lang="en-US" dirty="0" smtClean="0">
                <a:hlinkClick r:id="rId3"/>
              </a:rPr>
              <a:t>school</a:t>
            </a:r>
            <a:r>
              <a:rPr lang="en-US" dirty="0" smtClean="0"/>
              <a:t>, at home, and in friendships (</a:t>
            </a:r>
            <a:r>
              <a:rPr lang="en-US" sz="1200" dirty="0" err="1" smtClean="0">
                <a:solidFill>
                  <a:schemeClr val="tx1"/>
                </a:solidFill>
                <a:latin typeface="Constantia" pitchFamily="18" charset="0"/>
              </a:rPr>
              <a:t>Giacobini</a:t>
            </a: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 et al., 2018)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Park, </a:t>
            </a:r>
            <a:r>
              <a:rPr lang="en-US" sz="1200" dirty="0" err="1" smtClean="0">
                <a:solidFill>
                  <a:schemeClr val="tx1"/>
                </a:solidFill>
                <a:latin typeface="Constantia" pitchFamily="18" charset="0"/>
              </a:rPr>
              <a:t>Hudec</a:t>
            </a: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, and</a:t>
            </a:r>
            <a:r>
              <a:rPr lang="en-US" sz="1200" baseline="0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Johnston, 2018)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https://www.pinterest.com/pin/643874077952485206/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err="1" smtClean="0">
                <a:solidFill>
                  <a:schemeClr val="tx1"/>
                </a:solidFill>
                <a:latin typeface="Constantia" pitchFamily="18" charset="0"/>
              </a:rPr>
              <a:t>Mogavero</a:t>
            </a:r>
            <a:r>
              <a:rPr lang="en-US" sz="1200" baseline="0" dirty="0" smtClean="0">
                <a:solidFill>
                  <a:schemeClr val="tx1"/>
                </a:solidFill>
                <a:latin typeface="Constantia" pitchFamily="18" charset="0"/>
              </a:rPr>
              <a:t> et al., 2018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ttps://www.google.co.ke/imgres?imgurl=https%3A%2F%2Fscontent-mxp1-1.cdninstagram.com%2Fvp%2F7b672428124821c862f5a4c3fb4de6ee%2F5D699583%2Ft51.2885-15%2Fe35%2F49380788_516247455547240_391828208998709931_n.jpg%3F_nc_ht%3Dscontent-mxp1-1.cdninstagram.com%26ig_cache_key%3DMTk1NTQ4MzYxNDg1NTU0NTI4MA%253D%253D.2&amp;imgrefurl=https%3A%2F%2Finstogram.pro%2Ftag%2Fshatterstigma&amp;docid=Fn2Ug_EtZecXNM&amp;tbnid=jhcHcukFHrV_1M%3A&amp;vet=10ahUKEwjh2dnBhsXlAhUOAGMBHQ8DCusQMwgoKAAwAA..</a:t>
            </a:r>
            <a:r>
              <a:rPr lang="en-US" dirty="0" err="1" smtClean="0"/>
              <a:t>i&amp;w</a:t>
            </a:r>
            <a:r>
              <a:rPr lang="en-US" dirty="0" smtClean="0"/>
              <a:t>=320&amp;h=305&amp;itg=1&amp;hl=en-</a:t>
            </a:r>
            <a:r>
              <a:rPr lang="en-US" dirty="0" err="1" smtClean="0"/>
              <a:t>KE&amp;bih</a:t>
            </a:r>
            <a:r>
              <a:rPr lang="en-US" dirty="0" smtClean="0"/>
              <a:t>=646&amp;biw=1171&amp;q=math%20is%20difficult&amp;ved=0ahUKEwjh2dnBhsXlAhUOAGMBHQ8DCusQMwgoKAAwAA&amp;iact=</a:t>
            </a:r>
            <a:r>
              <a:rPr lang="en-US" dirty="0" err="1" smtClean="0"/>
              <a:t>mrc&amp;uact</a:t>
            </a:r>
            <a:r>
              <a:rPr lang="en-US" dirty="0" smtClean="0"/>
              <a:t>=8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114300" lvl="2" indent="0">
              <a:lnSpc>
                <a:spcPct val="200000"/>
              </a:lnSpc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https://twitter.com/thedubinclinic/status/988455932496621568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an adult to be diagnosed with ADHD, their symptoms should also have a moderate effect on different areas of their life, such as: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underachieving at work or in education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driving dangerously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difficulty making or keeping friends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difficulty in relationships with partners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http://edmontonadhd.com/wp-content/uploads/2013/08/adhd-in-adults-s4-photo-of-distracted-man-at-work.jpg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dirty="0" err="1" smtClean="0">
                <a:solidFill>
                  <a:schemeClr val="tx1"/>
                </a:solidFill>
                <a:latin typeface="Constantia" pitchFamily="18" charset="0"/>
              </a:rPr>
              <a:t>Nigg</a:t>
            </a: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 &amp; </a:t>
            </a:r>
            <a:r>
              <a:rPr lang="en-US" sz="1200" dirty="0" err="1" smtClean="0">
                <a:solidFill>
                  <a:schemeClr val="tx1"/>
                </a:solidFill>
                <a:latin typeface="Constantia" pitchFamily="18" charset="0"/>
              </a:rPr>
              <a:t>Faraone</a:t>
            </a: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, 2018)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Vieira de </a:t>
            </a:r>
            <a:r>
              <a:rPr lang="en-US" sz="1200" dirty="0" err="1" smtClean="0">
                <a:solidFill>
                  <a:schemeClr val="tx1"/>
                </a:solidFill>
                <a:latin typeface="Constantia" pitchFamily="18" charset="0"/>
              </a:rPr>
              <a:t>Melo</a:t>
            </a: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, </a:t>
            </a:r>
            <a:r>
              <a:rPr lang="en-US" sz="1200" dirty="0" err="1" smtClean="0">
                <a:solidFill>
                  <a:schemeClr val="tx1"/>
                </a:solidFill>
                <a:latin typeface="Constantia" pitchFamily="18" charset="0"/>
              </a:rPr>
              <a:t>Trigueiro</a:t>
            </a: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, and</a:t>
            </a:r>
            <a:r>
              <a:rPr lang="en-US" sz="1200" baseline="0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Constantia" pitchFamily="18" charset="0"/>
              </a:rPr>
              <a:t>Rodrigues</a:t>
            </a: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, 2018)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Vieira de </a:t>
            </a:r>
            <a:r>
              <a:rPr lang="en-US" sz="1200" dirty="0" err="1" smtClean="0">
                <a:solidFill>
                  <a:schemeClr val="tx1"/>
                </a:solidFill>
                <a:latin typeface="Constantia" pitchFamily="18" charset="0"/>
              </a:rPr>
              <a:t>Melo</a:t>
            </a: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, </a:t>
            </a:r>
            <a:r>
              <a:rPr lang="en-US" sz="1200" dirty="0" err="1" smtClean="0">
                <a:solidFill>
                  <a:schemeClr val="tx1"/>
                </a:solidFill>
                <a:latin typeface="Constantia" pitchFamily="18" charset="0"/>
              </a:rPr>
              <a:t>Trigueiro</a:t>
            </a: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, and</a:t>
            </a:r>
            <a:r>
              <a:rPr lang="en-US" sz="1200" baseline="0" dirty="0" smtClean="0">
                <a:solidFill>
                  <a:schemeClr val="tx1"/>
                </a:solidFill>
                <a:latin typeface="Constantia" pitchFamily="18" charset="0"/>
              </a:rPr>
              <a:t> </a:t>
            </a:r>
            <a:r>
              <a:rPr lang="en-US" sz="1200" dirty="0" err="1" smtClean="0">
                <a:solidFill>
                  <a:schemeClr val="tx1"/>
                </a:solidFill>
                <a:latin typeface="Constantia" pitchFamily="18" charset="0"/>
              </a:rPr>
              <a:t>Rodrigues</a:t>
            </a: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, 2018)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5DE48-CE73-421E-AED4-7CAEEBFEA489}" type="datetime1">
              <a:rPr lang="en-US" smtClean="0"/>
              <a:pPr/>
              <a:t>10/31/2019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12235015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9DF7E-9320-4272-A606-53027B0609B2}" type="datetime1">
              <a:rPr lang="en-US" smtClean="0"/>
              <a:pPr/>
              <a:t>10/31/2019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239219178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5D0F4-DFDE-473E-90D8-CE33F00329B9}" type="datetime1">
              <a:rPr lang="en-US" smtClean="0"/>
              <a:pPr/>
              <a:t>10/31/2019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8342978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3EA855-D02C-4621-9F7E-2DB80F82530A}" type="datetime1">
              <a:rPr lang="en-US" smtClean="0"/>
              <a:pPr/>
              <a:t>10/31/2019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782753771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971A6-0386-4B0A-8BD9-2E1BBCDB42B2}" type="datetime1">
              <a:rPr lang="en-US" smtClean="0"/>
              <a:pPr/>
              <a:t>10/31/2019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67893719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240F29-6F5D-439C-8BC8-36AE4DD380F2}" type="datetime1">
              <a:rPr lang="en-US" smtClean="0"/>
              <a:pPr/>
              <a:t>10/31/2019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74392955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CF8FE5-3F92-4290-AA3E-DDAFD0300908}" type="datetime1">
              <a:rPr lang="en-US" smtClean="0"/>
              <a:pPr/>
              <a:t>10/31/2019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10412030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133B9-FCEE-4F77-BBB1-271EB71E3FAF}" type="datetime1">
              <a:rPr lang="en-US" smtClean="0"/>
              <a:pPr/>
              <a:t>10/31/2019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49602140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A1B99-6988-4ECA-A71B-3CE5776F04F8}" type="datetime1">
              <a:rPr lang="en-US" smtClean="0"/>
              <a:pPr/>
              <a:t>10/31/2019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00705083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28D8B5-2308-47EB-85E8-DBB76D568C11}" type="datetime1">
              <a:rPr lang="en-US" smtClean="0"/>
              <a:pPr/>
              <a:t>10/31/2019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02567795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AE2A2-B96D-45D0-B704-54F2C874209B}" type="datetime1">
              <a:rPr lang="en-US" smtClean="0"/>
              <a:pPr/>
              <a:t>10/31/2019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84155136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F418E-7B6C-4849-BA34-821980B8F434}" type="datetime1">
              <a:rPr lang="en-US" smtClean="0"/>
              <a:pPr/>
              <a:t>10/31/2019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530447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4BAC05-D73D-49E8-AAED-31BB728E4AB9}" type="datetime1">
              <a:rPr lang="en-US" smtClean="0"/>
              <a:pPr/>
              <a:t>10/31/2019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4134040234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9CA38-092C-4C9A-B31A-2676CE6D81B8}" type="datetime1">
              <a:rPr lang="en-US" smtClean="0"/>
              <a:pPr/>
              <a:t>10/31/2019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8415919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7D047-A9DD-4475-9AD3-522BEAEAD1B5}" type="datetime1">
              <a:rPr lang="en-US" smtClean="0"/>
              <a:pPr/>
              <a:t>10/31/2019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43653044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EBC0E-829C-467E-AA41-8804F28FDFED}" type="datetime1">
              <a:rPr lang="en-US" smtClean="0"/>
              <a:pPr/>
              <a:t>10/31/2019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9472677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D74681-B787-4228-8302-EEB984AA076D}" type="datetime1">
              <a:rPr lang="en-US" smtClean="0"/>
              <a:pPr/>
              <a:t>10/31/2019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TB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59822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  <p:sldLayoutId id="2147483847" r:id="rId12"/>
    <p:sldLayoutId id="2147483848" r:id="rId13"/>
    <p:sldLayoutId id="2147483849" r:id="rId14"/>
    <p:sldLayoutId id="2147483850" r:id="rId15"/>
    <p:sldLayoutId id="2147483851" r:id="rId16"/>
  </p:sldLayoutIdLst>
  <p:transition spd="slow">
    <p:fade/>
  </p:transition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527" y="1708997"/>
            <a:ext cx="11485419" cy="3902093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en-US" dirty="0" smtClean="0">
                <a:solidFill>
                  <a:srgbClr val="00B050"/>
                </a:solidFill>
              </a:rPr>
              <a:t>Attention Deficit Hyperactivity Disorder (ADHD)</a:t>
            </a:r>
            <a:br>
              <a:rPr lang="en-US" dirty="0" smtClean="0">
                <a:solidFill>
                  <a:srgbClr val="00B050"/>
                </a:solidFill>
              </a:rPr>
            </a:br>
            <a:r>
              <a:rPr lang="en-US" dirty="0" smtClean="0">
                <a:solidFill>
                  <a:srgbClr val="00B050"/>
                </a:solidFill>
              </a:rPr>
              <a:t>Name</a:t>
            </a:r>
            <a:br>
              <a:rPr lang="en-US" dirty="0" smtClean="0">
                <a:solidFill>
                  <a:srgbClr val="00B050"/>
                </a:solidFill>
              </a:rPr>
            </a:br>
            <a:r>
              <a:rPr lang="en-US" dirty="0" smtClean="0">
                <a:solidFill>
                  <a:srgbClr val="00B050"/>
                </a:solidFill>
              </a:rPr>
              <a:t>Professor</a:t>
            </a:r>
            <a:br>
              <a:rPr lang="en-US" dirty="0" smtClean="0">
                <a:solidFill>
                  <a:srgbClr val="00B050"/>
                </a:solidFill>
              </a:rPr>
            </a:br>
            <a:r>
              <a:rPr lang="en-US" dirty="0" smtClean="0">
                <a:solidFill>
                  <a:srgbClr val="00B050"/>
                </a:solidFill>
              </a:rPr>
              <a:t>Course Title</a:t>
            </a:r>
            <a:br>
              <a:rPr lang="en-US" dirty="0" smtClean="0">
                <a:solidFill>
                  <a:srgbClr val="00B050"/>
                </a:solidFill>
              </a:rPr>
            </a:br>
            <a:r>
              <a:rPr lang="en-US" dirty="0" smtClean="0">
                <a:solidFill>
                  <a:srgbClr val="00B050"/>
                </a:solidFill>
              </a:rPr>
              <a:t>Date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74171" y="6069071"/>
            <a:ext cx="6297612" cy="365125"/>
          </a:xfrm>
        </p:spPr>
        <p:txBody>
          <a:bodyPr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TB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433" y="234603"/>
            <a:ext cx="9854276" cy="54125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Overview of ADHD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34292"/>
            <a:ext cx="11914910" cy="6123708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A person with ADHD exhibit differences in brain development than normal individuals.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A mental disorder of the neurodevelopmental type.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Disruption of brain activity that affect cognition, self control, and ability to sit still.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Characterized by doing things with no regard for consequences.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Children with the disorder have problems at home, in school, in friendships.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Patients also have a challenge managing emotions.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15188" y="6082925"/>
            <a:ext cx="6297612" cy="365125"/>
          </a:xfrm>
        </p:spPr>
        <p:txBody>
          <a:bodyPr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TB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164" y="221672"/>
            <a:ext cx="11028217" cy="665018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Signs &amp; Symptoms if ADHD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109" y="914400"/>
            <a:ext cx="11790218" cy="5763491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Three categories of symptoms: inattentiveness, hyperactivity, and impulsiveness.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Inattentiveness; patients are easily distracted, unable to focus or concentrate on a task.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They may not listen well; miss crucial details; end up not finishing what they started.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Appear absent minded; forgetful, and lose track of their tasks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Hyperactivity; patient is ever restless; always fidgeting; trouble staying or quiet; make careless mistakes; act in ways to disrupt others even when they do not intend to do it.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Impulsiveness; patient are fast to act without much thought; ever impatient; always interrupt; do things without permission; act in ways that put their life at risk; intense emotional reactions.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3734" y="6492875"/>
            <a:ext cx="6297612" cy="365125"/>
          </a:xfrm>
        </p:spPr>
        <p:txBody>
          <a:bodyPr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TB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an\Documents\sfghgfd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1429999" cy="6564779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700097" y="6492875"/>
            <a:ext cx="6297612" cy="365125"/>
          </a:xfrm>
        </p:spPr>
        <p:txBody>
          <a:bodyPr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TB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480" y="277090"/>
            <a:ext cx="8596668" cy="748145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Risk Factors for ADHD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255" y="886691"/>
            <a:ext cx="11817927" cy="5708073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Exact cause of the disorder yet to be clarified.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Regardless, there are risk factors associated with its incidence and prevalence rates.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Premature birth.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Smoking, drinking , and other drugs use during the gestation period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Environmental toxins, for example lead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Genetic inheritance.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000" dirty="0" smtClean="0">
              <a:latin typeface="Constantia" pitchFamily="18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000" dirty="0">
              <a:latin typeface="Constantia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616970" y="6492875"/>
            <a:ext cx="6297612" cy="365125"/>
          </a:xfrm>
        </p:spPr>
        <p:txBody>
          <a:bodyPr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TB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218" y="235527"/>
            <a:ext cx="11430000" cy="62345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Complications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255" y="1011383"/>
            <a:ext cx="11693235" cy="5666508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Kids tend to have poor self-esteem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Struggle in class; academic failure; discrimination by  other kids and adults.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More injury and accident prone than  children without the condition.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Often have trouble interacting and being accepted by their peers.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000" dirty="0">
              <a:solidFill>
                <a:schemeClr val="tx1"/>
              </a:solidFill>
              <a:latin typeface="Constantia" pitchFamily="18" charset="0"/>
            </a:endParaRPr>
          </a:p>
        </p:txBody>
      </p:sp>
      <p:pic>
        <p:nvPicPr>
          <p:cNvPr id="6" name="Picture 2" descr="C:\Users\dan\Documents\ADHD-gir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94951" y="3864696"/>
            <a:ext cx="7297049" cy="2993304"/>
          </a:xfrm>
          <a:prstGeom prst="rect">
            <a:avLst/>
          </a:prstGeom>
          <a:noFill/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1273079" y="6492875"/>
            <a:ext cx="6297612" cy="365125"/>
          </a:xfrm>
        </p:spPr>
        <p:txBody>
          <a:bodyPr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Constantia" pitchFamily="18" charset="0"/>
              </a:rPr>
              <a:t>TB</a:t>
            </a:r>
            <a:endParaRPr lang="en-US" sz="1600" b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44134" y="166255"/>
            <a:ext cx="8596668" cy="581891"/>
          </a:xfrm>
        </p:spPr>
        <p:txBody>
          <a:bodyPr>
            <a:normAutofit fontScale="90000"/>
          </a:bodyPr>
          <a:lstStyle/>
          <a:p>
            <a:pPr lvl="0" algn="ctr"/>
            <a:r>
              <a:rPr lang="en-US" dirty="0" smtClean="0">
                <a:solidFill>
                  <a:srgbClr val="00B050"/>
                </a:solidFill>
              </a:rPr>
              <a:t>Diagnosis of ADHD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255" y="1122218"/>
            <a:ext cx="11748654" cy="5735781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A set number of criteria used during diagnosis of the disorder.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3 subtypes of the disorder as defined by the American Psychological Association in the DSM; </a:t>
            </a:r>
          </a:p>
          <a:p>
            <a:pPr marL="857250" lvl="1" indent="-400050">
              <a:lnSpc>
                <a:spcPct val="200000"/>
              </a:lnSpc>
              <a:buFont typeface="+mj-lt"/>
              <a:buAutoNum type="romanLcPeriod"/>
            </a:pP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ADHD predominantly inattentive type (ADHD-PI)</a:t>
            </a:r>
          </a:p>
          <a:p>
            <a:pPr marL="857250" lvl="1" indent="-400050">
              <a:lnSpc>
                <a:spcPct val="200000"/>
              </a:lnSpc>
              <a:buFont typeface="+mj-lt"/>
              <a:buAutoNum type="romanLcPeriod"/>
            </a:pP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ADHD, predominantly hyperactive-impulsive type </a:t>
            </a:r>
          </a:p>
          <a:p>
            <a:pPr marL="857250" lvl="1" indent="-400050">
              <a:lnSpc>
                <a:spcPct val="200000"/>
              </a:lnSpc>
              <a:buFont typeface="+mj-lt"/>
              <a:buAutoNum type="romanLcPeriod"/>
            </a:pP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ADHD, combined type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The subtypes are based on the presence of at least 6 of the 9 long-term symptoms of inattention, hyperactivity–impulsivity, or both (Bied et al., 2017).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000" dirty="0">
              <a:latin typeface="Constantia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91043" y="6492875"/>
            <a:ext cx="6297612" cy="365125"/>
          </a:xfrm>
        </p:spPr>
        <p:txBody>
          <a:bodyPr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TB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62" y="180109"/>
            <a:ext cx="8596668" cy="734291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Diagnosis Cont…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945" y="1149927"/>
            <a:ext cx="11485419" cy="5486400"/>
          </a:xfrm>
        </p:spPr>
        <p:txBody>
          <a:bodyPr>
            <a:normAutofit lnSpcReduction="10000"/>
          </a:bodyPr>
          <a:lstStyle/>
          <a:p>
            <a:pPr marL="114300" lvl="2" indent="-457200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To be diagnosed with ADHD, a child must demonstrate the following:</a:t>
            </a:r>
          </a:p>
          <a:p>
            <a:pPr marL="114300" lvl="2" indent="-457200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Continuous symptoms display for at least six months</a:t>
            </a:r>
          </a:p>
          <a:p>
            <a:pPr marL="114300" lvl="2" indent="-457200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Symptoms began before the age of 12</a:t>
            </a:r>
          </a:p>
          <a:p>
            <a:pPr marL="114300" lvl="2" indent="-457200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Symptoms show in different settings i.e. home, school to rule out a behavior being due to a certain environment.</a:t>
            </a:r>
          </a:p>
          <a:p>
            <a:pPr marL="114300" lvl="2" indent="-457200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Symptoms make their daily life difficult in the occupational, academic, and social level.</a:t>
            </a:r>
          </a:p>
          <a:p>
            <a:pPr marL="114300" lvl="2" indent="-457200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Symptoms not better accounted for by another developmental condition.</a:t>
            </a:r>
          </a:p>
          <a:p>
            <a:pPr marL="114300" lvl="2" indent="-457200"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Scans can also confirm the disorder.</a:t>
            </a:r>
          </a:p>
          <a:p>
            <a:pPr marL="114300" lvl="2" indent="-457200">
              <a:lnSpc>
                <a:spcPct val="200000"/>
              </a:lnSpc>
              <a:buFont typeface="Wingdings" pitchFamily="2" charset="2"/>
              <a:buChar char="Ø"/>
            </a:pPr>
            <a:endParaRPr lang="en-US" sz="2000" dirty="0" smtClean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436861" y="6492875"/>
            <a:ext cx="6297612" cy="365125"/>
          </a:xfrm>
        </p:spPr>
        <p:txBody>
          <a:bodyPr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TB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dan\Documents\gjhg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37093" y="0"/>
            <a:ext cx="12229093" cy="68580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686244" y="6492875"/>
            <a:ext cx="6297612" cy="365125"/>
          </a:xfrm>
        </p:spPr>
        <p:txBody>
          <a:bodyPr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Constantia" pitchFamily="18" charset="0"/>
              </a:rPr>
              <a:t>TB</a:t>
            </a:r>
            <a:endParaRPr lang="en-US" sz="1600" b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8171" y="221672"/>
            <a:ext cx="8596668" cy="651164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Diagnosis Cont…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673" y="872837"/>
            <a:ext cx="11693235" cy="5818908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Diagnosis more difficult in adults; lack of a consensus on whether the list of symptoms used for children should be used in adults.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Diagnosis in adults require moderate effect on different facets of life including:</a:t>
            </a:r>
          </a:p>
          <a:p>
            <a:pPr lvl="1">
              <a:lnSpc>
                <a:spcPct val="200000"/>
              </a:lnSpc>
              <a:buFont typeface="Wingdings" pitchFamily="2" charset="2"/>
              <a:buChar char="ü"/>
            </a:pP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Dangerous driving.</a:t>
            </a:r>
          </a:p>
          <a:p>
            <a:pPr lvl="1">
              <a:lnSpc>
                <a:spcPct val="200000"/>
              </a:lnSpc>
              <a:buFont typeface="Wingdings" pitchFamily="2" charset="2"/>
              <a:buChar char="ü"/>
            </a:pP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Difficulty interacting and making friends.</a:t>
            </a:r>
          </a:p>
          <a:p>
            <a:pPr lvl="1">
              <a:lnSpc>
                <a:spcPct val="200000"/>
              </a:lnSpc>
              <a:buFont typeface="Wingdings" pitchFamily="2" charset="2"/>
              <a:buChar char="ü"/>
            </a:pP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Poor performance at work and in school.</a:t>
            </a:r>
          </a:p>
          <a:p>
            <a:pPr lvl="1">
              <a:lnSpc>
                <a:spcPct val="200000"/>
              </a:lnSpc>
              <a:buFont typeface="Wingdings" pitchFamily="2" charset="2"/>
              <a:buChar char="ü"/>
            </a:pP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Difficulties in relationships with their spouses.</a:t>
            </a:r>
            <a:endParaRPr lang="en-US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741662" y="6492875"/>
            <a:ext cx="6297612" cy="365125"/>
          </a:xfrm>
        </p:spPr>
        <p:txBody>
          <a:bodyPr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Constantia" pitchFamily="18" charset="0"/>
              </a:rPr>
              <a:t>TB</a:t>
            </a:r>
            <a:endParaRPr lang="en-US" sz="1600" b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an\Documents\getty_rf_photo_of_distracted_man_at_wor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44895"/>
            <a:ext cx="12192000" cy="6902895"/>
          </a:xfrm>
          <a:prstGeom prst="rect">
            <a:avLst/>
          </a:prstGeom>
          <a:noFill/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907915" y="6492875"/>
            <a:ext cx="6297612" cy="365125"/>
          </a:xfrm>
        </p:spPr>
        <p:txBody>
          <a:bodyPr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Constantia" pitchFamily="18" charset="0"/>
              </a:rPr>
              <a:t>TB</a:t>
            </a:r>
            <a:endParaRPr lang="en-US" sz="1600" b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480" y="0"/>
            <a:ext cx="10212338" cy="692727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Neurotransmitter System Associated with ADHD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673" y="955964"/>
            <a:ext cx="11804071" cy="5708071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ADHD characterized by a higher concentration of dopamine transporters called re-uptake inhibitors.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When dopamine is removed to quickly from the system, it fails to exert its effects sufficiently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Dopamine is typically involved in attention, motivation, mood, and movement.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There is also reduction of two other neurotransmitters; serotonin and Norepinephrine.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Serotonin influences mood, memory, sleep, and social behavior.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Norepinephrine affects attention.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Each of the three subtypes of the disorder exhibit different levels of the neurotransmitters.</a:t>
            </a:r>
            <a:endParaRPr lang="en-US" sz="2000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71152" y="6492875"/>
            <a:ext cx="6297612" cy="365125"/>
          </a:xfrm>
        </p:spPr>
        <p:txBody>
          <a:bodyPr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TB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2861" y="0"/>
            <a:ext cx="10641830" cy="692727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Treatment of ADHD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673" y="609601"/>
            <a:ext cx="11651671" cy="5999018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Medicine; does not cure but boost the ability to pay attention, slow down, and have more self-control.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Two types of medication; stimulants &amp; non-stimulants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Stimulants: methylphenidate ( e.g. Focalin, Daytrana, Concerta, Ritalin), and amphetamines (e.g.,  Vyvanse, Dexedrine, and Adderall).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Behavioral therapy: therapists help patients develop attention, social, and emotional planning skills.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Parent coaching; parents learn to respond to the developmental difficulties of their kids and try to help them cope with the condition.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Teachers help the kids to cope  with the disorder and develop skills for academic improvement.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000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37407" y="6492875"/>
            <a:ext cx="6297612" cy="365125"/>
          </a:xfrm>
        </p:spPr>
        <p:txBody>
          <a:bodyPr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</a:rPr>
              <a:t>TB</a:t>
            </a:r>
            <a:endParaRPr lang="en-US" sz="16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5989" y="166255"/>
            <a:ext cx="8596668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Treatment Cont…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255" y="914401"/>
            <a:ext cx="11804071" cy="5721926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Diet modification also helps manage the disorder.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Supplement with free fatty acids and avoid artificial food colors.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Zinc supplements: studies have associated the disorder with zinc deficiency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Omega 3 fatty acid supplementations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Psychotherapy: children are able to explore their behavioral patterns and learn how to make good choices in future.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000" dirty="0" smtClean="0">
              <a:latin typeface="Constantia" pitchFamily="18" charset="0"/>
            </a:endParaRP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000" dirty="0">
              <a:latin typeface="Constantia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18751" y="6318453"/>
            <a:ext cx="6297612" cy="365125"/>
          </a:xfrm>
        </p:spPr>
        <p:txBody>
          <a:bodyPr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Constantia" pitchFamily="18" charset="0"/>
              </a:rPr>
              <a:t>TB</a:t>
            </a:r>
            <a:endParaRPr lang="en-US" sz="1600" b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0571" y="0"/>
            <a:ext cx="8596668" cy="706582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Prevention and Control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673" y="845127"/>
            <a:ext cx="11471563" cy="57912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Avoid alcohol and drugs during pregnancy.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Limit screen time for children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chemeClr val="tx1"/>
                </a:solidFill>
                <a:latin typeface="Constantia" pitchFamily="18" charset="0"/>
              </a:rPr>
              <a:t>Protection from exposure to pollutants and toxins</a:t>
            </a:r>
            <a:endParaRPr lang="en-US" sz="2000" dirty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95843" y="6276890"/>
            <a:ext cx="6297612" cy="365125"/>
          </a:xfrm>
        </p:spPr>
        <p:txBody>
          <a:bodyPr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Constantia" pitchFamily="18" charset="0"/>
              </a:rPr>
              <a:t>TB</a:t>
            </a:r>
            <a:endParaRPr lang="en-US" sz="1600" b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1516" y="221674"/>
            <a:ext cx="8596668" cy="720436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References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819" y="983674"/>
            <a:ext cx="11817926" cy="5874326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Bied, A., </a:t>
            </a:r>
            <a:r>
              <a:rPr lang="en-US" dirty="0" err="1" smtClean="0">
                <a:solidFill>
                  <a:schemeClr val="tx1"/>
                </a:solidFill>
                <a:latin typeface="Constantia" pitchFamily="18" charset="0"/>
              </a:rPr>
              <a:t>Biederman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, J., &amp; </a:t>
            </a:r>
            <a:r>
              <a:rPr lang="en-US" dirty="0" err="1" smtClean="0">
                <a:solidFill>
                  <a:schemeClr val="tx1"/>
                </a:solidFill>
                <a:latin typeface="Constantia" pitchFamily="18" charset="0"/>
              </a:rPr>
              <a:t>Faraone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, S. (2017). Parent-based diagnosis of ADHD is as accurate as a teacher-based diagnosis of ADHD. </a:t>
            </a:r>
            <a:r>
              <a:rPr lang="en-US" i="1" dirty="0" smtClean="0">
                <a:solidFill>
                  <a:schemeClr val="tx1"/>
                </a:solidFill>
                <a:latin typeface="Constantia" pitchFamily="18" charset="0"/>
              </a:rPr>
              <a:t>Postgraduate medicine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, </a:t>
            </a:r>
            <a:r>
              <a:rPr lang="en-US" i="1" dirty="0" smtClean="0">
                <a:solidFill>
                  <a:schemeClr val="tx1"/>
                </a:solidFill>
                <a:latin typeface="Constantia" pitchFamily="18" charset="0"/>
              </a:rPr>
              <a:t>129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(3), 375-381.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dirty="0" smtClean="0">
                <a:latin typeface="Constantia" pitchFamily="18" charset="0"/>
              </a:rPr>
              <a:t>(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Fleming, G. (2019, August). Why Math Is More Difficult for Some Students. </a:t>
            </a:r>
            <a:r>
              <a:rPr lang="en-US" dirty="0" err="1" smtClean="0">
                <a:solidFill>
                  <a:schemeClr val="tx1"/>
                </a:solidFill>
                <a:latin typeface="Constantia" pitchFamily="18" charset="0"/>
              </a:rPr>
              <a:t>Thought.Co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. Retrieved from https://www.thoughtco.com/why-math-seems-more-difficult-for-some-students-1857216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dirty="0" err="1" smtClean="0">
                <a:solidFill>
                  <a:schemeClr val="tx1"/>
                </a:solidFill>
                <a:latin typeface="Constantia" pitchFamily="18" charset="0"/>
              </a:rPr>
              <a:t>Giacobini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, M., </a:t>
            </a:r>
            <a:r>
              <a:rPr lang="en-US" dirty="0" err="1" smtClean="0">
                <a:solidFill>
                  <a:schemeClr val="tx1"/>
                </a:solidFill>
                <a:latin typeface="Constantia" pitchFamily="18" charset="0"/>
              </a:rPr>
              <a:t>Medin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, E., </a:t>
            </a:r>
            <a:r>
              <a:rPr lang="en-US" dirty="0" err="1" smtClean="0">
                <a:solidFill>
                  <a:schemeClr val="tx1"/>
                </a:solidFill>
                <a:latin typeface="Constantia" pitchFamily="18" charset="0"/>
              </a:rPr>
              <a:t>Ahnemark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, E., Russo, L. J., &amp; </a:t>
            </a:r>
            <a:r>
              <a:rPr lang="en-US" dirty="0" err="1" smtClean="0">
                <a:solidFill>
                  <a:schemeClr val="tx1"/>
                </a:solidFill>
                <a:latin typeface="Constantia" pitchFamily="18" charset="0"/>
              </a:rPr>
              <a:t>Carlqvist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, P. (2018). Prevalence, patient characteristics, and pharmacological treatment of children, adolescents, and adults diagnosed with ADHD in Sweden. </a:t>
            </a:r>
            <a:r>
              <a:rPr lang="en-US" i="1" dirty="0" smtClean="0">
                <a:solidFill>
                  <a:schemeClr val="tx1"/>
                </a:solidFill>
                <a:latin typeface="Constantia" pitchFamily="18" charset="0"/>
              </a:rPr>
              <a:t>Journal of attention disorders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, </a:t>
            </a:r>
            <a:r>
              <a:rPr lang="en-US" i="1" dirty="0" smtClean="0">
                <a:solidFill>
                  <a:schemeClr val="tx1"/>
                </a:solidFill>
                <a:latin typeface="Constantia" pitchFamily="18" charset="0"/>
              </a:rPr>
              <a:t>22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(1), 3-13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r>
              <a:rPr lang="en-US" dirty="0" err="1" smtClean="0">
                <a:solidFill>
                  <a:schemeClr val="tx1"/>
                </a:solidFill>
                <a:latin typeface="Constantia" pitchFamily="18" charset="0"/>
              </a:rPr>
              <a:t>Mogavero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, F., </a:t>
            </a:r>
            <a:r>
              <a:rPr lang="en-US" dirty="0" err="1" smtClean="0">
                <a:solidFill>
                  <a:schemeClr val="tx1"/>
                </a:solidFill>
                <a:latin typeface="Constantia" pitchFamily="18" charset="0"/>
              </a:rPr>
              <a:t>Jager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, A., &amp; </a:t>
            </a:r>
            <a:r>
              <a:rPr lang="en-US" dirty="0" err="1" smtClean="0">
                <a:solidFill>
                  <a:schemeClr val="tx1"/>
                </a:solidFill>
                <a:latin typeface="Constantia" pitchFamily="18" charset="0"/>
              </a:rPr>
              <a:t>Glennon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, J. C. (2018). Clock genes, ADHD and aggression. </a:t>
            </a:r>
            <a:r>
              <a:rPr lang="en-US" i="1" dirty="0" smtClean="0">
                <a:solidFill>
                  <a:schemeClr val="tx1"/>
                </a:solidFill>
                <a:latin typeface="Constantia" pitchFamily="18" charset="0"/>
              </a:rPr>
              <a:t>Neuroscience &amp; Biobehavioral Reviews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, </a:t>
            </a:r>
            <a:r>
              <a:rPr lang="en-US" i="1" dirty="0" smtClean="0">
                <a:solidFill>
                  <a:schemeClr val="tx1"/>
                </a:solidFill>
                <a:latin typeface="Constantia" pitchFamily="18" charset="0"/>
              </a:rPr>
              <a:t>91</a:t>
            </a:r>
            <a:r>
              <a:rPr lang="en-US" dirty="0" smtClean="0">
                <a:solidFill>
                  <a:schemeClr val="tx1"/>
                </a:solidFill>
                <a:latin typeface="Constantia" pitchFamily="18" charset="0"/>
              </a:rPr>
              <a:t>, 51-68.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dirty="0" smtClean="0">
              <a:solidFill>
                <a:schemeClr val="tx1"/>
              </a:solidFill>
              <a:latin typeface="Constantia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713952" y="6492875"/>
            <a:ext cx="6297612" cy="365125"/>
          </a:xfrm>
        </p:spPr>
        <p:txBody>
          <a:bodyPr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Constantia" pitchFamily="18" charset="0"/>
              </a:rPr>
              <a:t>TB</a:t>
            </a:r>
            <a:endParaRPr lang="en-US" sz="1600" b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5371" y="193964"/>
            <a:ext cx="8596668" cy="651164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rgbClr val="00B050"/>
                </a:solidFill>
              </a:rPr>
              <a:t>References Cont…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831273"/>
            <a:ext cx="11901054" cy="5791200"/>
          </a:xfrm>
        </p:spPr>
        <p:txBody>
          <a:bodyPr>
            <a:normAutofit/>
          </a:bodyPr>
          <a:lstStyle/>
          <a:p>
            <a:pPr>
              <a:lnSpc>
                <a:spcPct val="220000"/>
              </a:lnSpc>
              <a:buFont typeface="Wingdings" pitchFamily="2" charset="2"/>
              <a:buChar char="Ø"/>
            </a:pPr>
            <a:r>
              <a:rPr lang="en-US" sz="1900" dirty="0" err="1" smtClean="0">
                <a:solidFill>
                  <a:schemeClr val="tx1"/>
                </a:solidFill>
                <a:latin typeface="Constantia" pitchFamily="18" charset="0"/>
              </a:rPr>
              <a:t>Nigg</a:t>
            </a:r>
            <a:r>
              <a:rPr lang="en-US" sz="1900" dirty="0" smtClean="0">
                <a:solidFill>
                  <a:schemeClr val="tx1"/>
                </a:solidFill>
                <a:latin typeface="Constantia" pitchFamily="18" charset="0"/>
              </a:rPr>
              <a:t>, J., &amp; </a:t>
            </a:r>
            <a:r>
              <a:rPr lang="en-US" sz="1900" dirty="0" err="1" smtClean="0">
                <a:solidFill>
                  <a:schemeClr val="tx1"/>
                </a:solidFill>
                <a:latin typeface="Constantia" pitchFamily="18" charset="0"/>
              </a:rPr>
              <a:t>Faraone</a:t>
            </a:r>
            <a:r>
              <a:rPr lang="en-US" sz="1900" dirty="0" smtClean="0">
                <a:solidFill>
                  <a:schemeClr val="tx1"/>
                </a:solidFill>
                <a:latin typeface="Constantia" pitchFamily="18" charset="0"/>
              </a:rPr>
              <a:t>, S. V. (2018). Toward Unraveling ADHD Pathophysiology: ADHD </a:t>
            </a:r>
            <a:r>
              <a:rPr lang="en-US" sz="1900" dirty="0" err="1" smtClean="0">
                <a:solidFill>
                  <a:schemeClr val="tx1"/>
                </a:solidFill>
                <a:latin typeface="Constantia" pitchFamily="18" charset="0"/>
              </a:rPr>
              <a:t>Endophenotypes</a:t>
            </a:r>
            <a:r>
              <a:rPr lang="en-US" sz="1900" dirty="0" smtClean="0">
                <a:solidFill>
                  <a:schemeClr val="tx1"/>
                </a:solidFill>
                <a:latin typeface="Constantia" pitchFamily="18" charset="0"/>
              </a:rPr>
              <a:t>, Research Domain Criteria (</a:t>
            </a:r>
            <a:r>
              <a:rPr lang="en-US" sz="1900" dirty="0" err="1" smtClean="0">
                <a:solidFill>
                  <a:schemeClr val="tx1"/>
                </a:solidFill>
                <a:latin typeface="Constantia" pitchFamily="18" charset="0"/>
              </a:rPr>
              <a:t>Rdoc</a:t>
            </a:r>
            <a:r>
              <a:rPr lang="en-US" sz="1900" dirty="0" smtClean="0">
                <a:solidFill>
                  <a:schemeClr val="tx1"/>
                </a:solidFill>
                <a:latin typeface="Constantia" pitchFamily="18" charset="0"/>
              </a:rPr>
              <a:t>) Measures, and Molecular Genetic Approaches. </a:t>
            </a:r>
            <a:r>
              <a:rPr lang="en-US" sz="1900" i="1" dirty="0" smtClean="0">
                <a:solidFill>
                  <a:schemeClr val="tx1"/>
                </a:solidFill>
                <a:latin typeface="Constantia" pitchFamily="18" charset="0"/>
              </a:rPr>
              <a:t>Journal of the American Academy of Child &amp; Adolescent Psychiatry</a:t>
            </a:r>
            <a:r>
              <a:rPr lang="en-US" sz="1900" dirty="0" smtClean="0">
                <a:solidFill>
                  <a:schemeClr val="tx1"/>
                </a:solidFill>
                <a:latin typeface="Constantia" pitchFamily="18" charset="0"/>
              </a:rPr>
              <a:t>, </a:t>
            </a:r>
            <a:r>
              <a:rPr lang="en-US" sz="1900" i="1" dirty="0" smtClean="0">
                <a:solidFill>
                  <a:schemeClr val="tx1"/>
                </a:solidFill>
                <a:latin typeface="Constantia" pitchFamily="18" charset="0"/>
              </a:rPr>
              <a:t>57</a:t>
            </a:r>
            <a:r>
              <a:rPr lang="en-US" sz="1900" dirty="0" smtClean="0">
                <a:solidFill>
                  <a:schemeClr val="tx1"/>
                </a:solidFill>
                <a:latin typeface="Constantia" pitchFamily="18" charset="0"/>
              </a:rPr>
              <a:t>(10), S315.</a:t>
            </a:r>
          </a:p>
          <a:p>
            <a:pPr>
              <a:lnSpc>
                <a:spcPct val="220000"/>
              </a:lnSpc>
              <a:buFont typeface="Wingdings" pitchFamily="2" charset="2"/>
              <a:buChar char="Ø"/>
            </a:pPr>
            <a:r>
              <a:rPr lang="en-US" sz="1900" dirty="0" smtClean="0">
                <a:solidFill>
                  <a:schemeClr val="tx1"/>
                </a:solidFill>
                <a:latin typeface="Constantia" pitchFamily="18" charset="0"/>
              </a:rPr>
              <a:t>Park, J. L., </a:t>
            </a:r>
            <a:r>
              <a:rPr lang="en-US" sz="1900" dirty="0" err="1" smtClean="0">
                <a:solidFill>
                  <a:schemeClr val="tx1"/>
                </a:solidFill>
                <a:latin typeface="Constantia" pitchFamily="18" charset="0"/>
              </a:rPr>
              <a:t>Hudec</a:t>
            </a:r>
            <a:r>
              <a:rPr lang="en-US" sz="1900" dirty="0" smtClean="0">
                <a:solidFill>
                  <a:schemeClr val="tx1"/>
                </a:solidFill>
                <a:latin typeface="Constantia" pitchFamily="18" charset="0"/>
              </a:rPr>
              <a:t>, K. L., &amp; Johnston, C. (2017). Parental ADHD symptoms and parenting behaviors: A meta-analytic review. </a:t>
            </a:r>
            <a:r>
              <a:rPr lang="en-US" sz="1900" i="1" dirty="0" smtClean="0">
                <a:solidFill>
                  <a:schemeClr val="tx1"/>
                </a:solidFill>
                <a:latin typeface="Constantia" pitchFamily="18" charset="0"/>
              </a:rPr>
              <a:t>Clinical Psychology Review</a:t>
            </a:r>
            <a:r>
              <a:rPr lang="en-US" sz="1900" dirty="0" smtClean="0">
                <a:solidFill>
                  <a:schemeClr val="tx1"/>
                </a:solidFill>
                <a:latin typeface="Constantia" pitchFamily="18" charset="0"/>
              </a:rPr>
              <a:t>, </a:t>
            </a:r>
            <a:r>
              <a:rPr lang="en-US" sz="1900" i="1" dirty="0" smtClean="0">
                <a:solidFill>
                  <a:schemeClr val="tx1"/>
                </a:solidFill>
                <a:latin typeface="Constantia" pitchFamily="18" charset="0"/>
              </a:rPr>
              <a:t>56</a:t>
            </a:r>
            <a:r>
              <a:rPr lang="en-US" sz="1900" dirty="0" smtClean="0">
                <a:solidFill>
                  <a:schemeClr val="tx1"/>
                </a:solidFill>
                <a:latin typeface="Constantia" pitchFamily="18" charset="0"/>
              </a:rPr>
              <a:t>, 25-39.</a:t>
            </a:r>
          </a:p>
          <a:p>
            <a:pPr>
              <a:lnSpc>
                <a:spcPct val="220000"/>
              </a:lnSpc>
              <a:buFont typeface="Wingdings" pitchFamily="2" charset="2"/>
              <a:buChar char="Ø"/>
            </a:pPr>
            <a:r>
              <a:rPr lang="en-US" sz="1900" dirty="0" smtClean="0">
                <a:solidFill>
                  <a:schemeClr val="tx1"/>
                </a:solidFill>
                <a:latin typeface="Constantia" pitchFamily="18" charset="0"/>
              </a:rPr>
              <a:t>Vieira </a:t>
            </a:r>
            <a:r>
              <a:rPr lang="en-US" sz="1900" dirty="0" smtClean="0">
                <a:solidFill>
                  <a:schemeClr val="tx1"/>
                </a:solidFill>
                <a:latin typeface="Constantia" pitchFamily="18" charset="0"/>
              </a:rPr>
              <a:t>de </a:t>
            </a:r>
            <a:r>
              <a:rPr lang="en-US" sz="1900" dirty="0" err="1" smtClean="0">
                <a:solidFill>
                  <a:schemeClr val="tx1"/>
                </a:solidFill>
                <a:latin typeface="Constantia" pitchFamily="18" charset="0"/>
              </a:rPr>
              <a:t>Melo</a:t>
            </a:r>
            <a:r>
              <a:rPr lang="en-US" sz="1900" dirty="0" smtClean="0">
                <a:solidFill>
                  <a:schemeClr val="tx1"/>
                </a:solidFill>
                <a:latin typeface="Constantia" pitchFamily="18" charset="0"/>
              </a:rPr>
              <a:t>, B. B., </a:t>
            </a:r>
            <a:r>
              <a:rPr lang="en-US" sz="1900" dirty="0" err="1" smtClean="0">
                <a:solidFill>
                  <a:schemeClr val="tx1"/>
                </a:solidFill>
                <a:latin typeface="Constantia" pitchFamily="18" charset="0"/>
              </a:rPr>
              <a:t>Trigueiro</a:t>
            </a:r>
            <a:r>
              <a:rPr lang="en-US" sz="1900" dirty="0" smtClean="0">
                <a:solidFill>
                  <a:schemeClr val="tx1"/>
                </a:solidFill>
                <a:latin typeface="Constantia" pitchFamily="18" charset="0"/>
              </a:rPr>
              <a:t>, M. J., &amp; </a:t>
            </a:r>
            <a:r>
              <a:rPr lang="en-US" sz="1900" dirty="0" err="1" smtClean="0">
                <a:solidFill>
                  <a:schemeClr val="tx1"/>
                </a:solidFill>
                <a:latin typeface="Constantia" pitchFamily="18" charset="0"/>
              </a:rPr>
              <a:t>Rodrigues</a:t>
            </a:r>
            <a:r>
              <a:rPr lang="en-US" sz="1900" dirty="0" smtClean="0">
                <a:solidFill>
                  <a:schemeClr val="tx1"/>
                </a:solidFill>
                <a:latin typeface="Constantia" pitchFamily="18" charset="0"/>
              </a:rPr>
              <a:t>, P. P. (2018). Systematic overview of neuroanatomical differences in ADHD: Definitive evidence. </a:t>
            </a:r>
            <a:r>
              <a:rPr lang="en-US" sz="1900" i="1" dirty="0" smtClean="0">
                <a:solidFill>
                  <a:schemeClr val="tx1"/>
                </a:solidFill>
                <a:latin typeface="Constantia" pitchFamily="18" charset="0"/>
              </a:rPr>
              <a:t>Developmental neuropsychology</a:t>
            </a:r>
            <a:r>
              <a:rPr lang="en-US" sz="1900" dirty="0" smtClean="0">
                <a:solidFill>
                  <a:schemeClr val="tx1"/>
                </a:solidFill>
                <a:latin typeface="Constantia" pitchFamily="18" charset="0"/>
              </a:rPr>
              <a:t>, </a:t>
            </a:r>
            <a:r>
              <a:rPr lang="en-US" sz="1900" i="1" dirty="0" smtClean="0">
                <a:solidFill>
                  <a:schemeClr val="tx1"/>
                </a:solidFill>
                <a:latin typeface="Constantia" pitchFamily="18" charset="0"/>
              </a:rPr>
              <a:t>43</a:t>
            </a:r>
            <a:r>
              <a:rPr lang="en-US" sz="1900" dirty="0" smtClean="0">
                <a:solidFill>
                  <a:schemeClr val="tx1"/>
                </a:solidFill>
                <a:latin typeface="Constantia" pitchFamily="18" charset="0"/>
              </a:rPr>
              <a:t>(1), 52-68.</a:t>
            </a:r>
          </a:p>
          <a:p>
            <a:pPr>
              <a:lnSpc>
                <a:spcPct val="220000"/>
              </a:lnSpc>
              <a:buFont typeface="Wingdings" pitchFamily="2" charset="2"/>
              <a:buChar char="Ø"/>
            </a:pPr>
            <a:endParaRPr lang="en-US" sz="2000" dirty="0" smtClean="0">
              <a:solidFill>
                <a:schemeClr val="tx1"/>
              </a:solidFill>
              <a:latin typeface="Constantia" pitchFamily="18" charset="0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60316" y="6492875"/>
            <a:ext cx="6297612" cy="365125"/>
          </a:xfrm>
        </p:spPr>
        <p:txBody>
          <a:bodyPr/>
          <a:lstStyle/>
          <a:p>
            <a:pPr algn="ctr"/>
            <a:r>
              <a:rPr lang="en-US" sz="1600" b="1" dirty="0" smtClean="0">
                <a:solidFill>
                  <a:schemeClr val="tx1"/>
                </a:solidFill>
                <a:latin typeface="Constantia" pitchFamily="18" charset="0"/>
              </a:rPr>
              <a:t>TB</a:t>
            </a:r>
            <a:endParaRPr lang="en-US" sz="1600" b="1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5418</TotalTime>
  <Words>1306</Words>
  <Application>Microsoft Office PowerPoint</Application>
  <PresentationFormat>Custom</PresentationFormat>
  <Paragraphs>129</Paragraphs>
  <Slides>17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Facet</vt:lpstr>
      <vt:lpstr>Attention Deficit Hyperactivity Disorder (ADHD) Name Professor Course Title Date</vt:lpstr>
      <vt:lpstr>Overview of ADHD</vt:lpstr>
      <vt:lpstr>Signs &amp; Symptoms if ADHD</vt:lpstr>
      <vt:lpstr>Slide 4</vt:lpstr>
      <vt:lpstr>Risk Factors for ADHD</vt:lpstr>
      <vt:lpstr>Complications</vt:lpstr>
      <vt:lpstr>Diagnosis of ADHD</vt:lpstr>
      <vt:lpstr>Diagnosis Cont…</vt:lpstr>
      <vt:lpstr>Slide 9</vt:lpstr>
      <vt:lpstr>Diagnosis Cont…</vt:lpstr>
      <vt:lpstr>Slide 11</vt:lpstr>
      <vt:lpstr>Neurotransmitter System Associated with ADHD</vt:lpstr>
      <vt:lpstr>Treatment of ADHD</vt:lpstr>
      <vt:lpstr>Treatment Cont…</vt:lpstr>
      <vt:lpstr>Prevention and Control</vt:lpstr>
      <vt:lpstr>References</vt:lpstr>
      <vt:lpstr>References Cont…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Should Same-Sex Marriage Have Children?</dc:title>
  <dc:creator>GERRAKYM</dc:creator>
  <cp:lastModifiedBy>dan</cp:lastModifiedBy>
  <cp:revision>764</cp:revision>
  <dcterms:created xsi:type="dcterms:W3CDTF">2016-05-08T08:20:33Z</dcterms:created>
  <dcterms:modified xsi:type="dcterms:W3CDTF">2019-10-30T22:46:10Z</dcterms:modified>
</cp:coreProperties>
</file>